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57" r:id="rId4"/>
    <p:sldId id="258" r:id="rId5"/>
    <p:sldId id="261" r:id="rId6"/>
    <p:sldId id="262" r:id="rId7"/>
    <p:sldId id="293" r:id="rId8"/>
    <p:sldId id="260" r:id="rId9"/>
    <p:sldId id="259" r:id="rId10"/>
    <p:sldId id="267" r:id="rId11"/>
    <p:sldId id="268" r:id="rId12"/>
    <p:sldId id="281" r:id="rId13"/>
    <p:sldId id="282" r:id="rId14"/>
    <p:sldId id="263" r:id="rId15"/>
    <p:sldId id="264" r:id="rId16"/>
    <p:sldId id="271" r:id="rId17"/>
    <p:sldId id="269" r:id="rId18"/>
    <p:sldId id="270" r:id="rId19"/>
    <p:sldId id="265" r:id="rId20"/>
    <p:sldId id="266" r:id="rId21"/>
    <p:sldId id="272" r:id="rId22"/>
    <p:sldId id="273" r:id="rId23"/>
    <p:sldId id="274" r:id="rId24"/>
    <p:sldId id="275" r:id="rId25"/>
    <p:sldId id="276" r:id="rId26"/>
    <p:sldId id="278" r:id="rId27"/>
    <p:sldId id="279" r:id="rId28"/>
    <p:sldId id="284" r:id="rId29"/>
    <p:sldId id="285" r:id="rId30"/>
    <p:sldId id="286" r:id="rId31"/>
    <p:sldId id="289" r:id="rId32"/>
    <p:sldId id="287" r:id="rId33"/>
    <p:sldId id="288" r:id="rId34"/>
    <p:sldId id="291" r:id="rId35"/>
    <p:sldId id="292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9" autoAdjust="0"/>
    <p:restoredTop sz="94660"/>
  </p:normalViewPr>
  <p:slideViewPr>
    <p:cSldViewPr>
      <p:cViewPr varScale="1">
        <p:scale>
          <a:sx n="74" d="100"/>
          <a:sy n="74" d="100"/>
        </p:scale>
        <p:origin x="-121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962CD-ECC0-45D9-8D23-2CDC4C403B24}" type="datetimeFigureOut">
              <a:rPr lang="en-US" smtClean="0"/>
              <a:pPr/>
              <a:t>14/05/2015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C9BD9-B3F0-4D90-848D-F24A4293B2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962CD-ECC0-45D9-8D23-2CDC4C403B24}" type="datetimeFigureOut">
              <a:rPr lang="en-US" smtClean="0"/>
              <a:pPr/>
              <a:t>14/05/2015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C9BD9-B3F0-4D90-848D-F24A4293B2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962CD-ECC0-45D9-8D23-2CDC4C403B24}" type="datetimeFigureOut">
              <a:rPr lang="en-US" smtClean="0"/>
              <a:pPr/>
              <a:t>14/05/2015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C9BD9-B3F0-4D90-848D-F24A4293B2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962CD-ECC0-45D9-8D23-2CDC4C403B24}" type="datetimeFigureOut">
              <a:rPr lang="en-US" smtClean="0"/>
              <a:pPr/>
              <a:t>14/05/2015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C9BD9-B3F0-4D90-848D-F24A4293B2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962CD-ECC0-45D9-8D23-2CDC4C403B24}" type="datetimeFigureOut">
              <a:rPr lang="en-US" smtClean="0"/>
              <a:pPr/>
              <a:t>14/05/2015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C9BD9-B3F0-4D90-848D-F24A4293B2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962CD-ECC0-45D9-8D23-2CDC4C403B24}" type="datetimeFigureOut">
              <a:rPr lang="en-US" smtClean="0"/>
              <a:pPr/>
              <a:t>14/05/2015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C9BD9-B3F0-4D90-848D-F24A4293B2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962CD-ECC0-45D9-8D23-2CDC4C403B24}" type="datetimeFigureOut">
              <a:rPr lang="en-US" smtClean="0"/>
              <a:pPr/>
              <a:t>14/05/2015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C9BD9-B3F0-4D90-848D-F24A4293B2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962CD-ECC0-45D9-8D23-2CDC4C403B24}" type="datetimeFigureOut">
              <a:rPr lang="en-US" smtClean="0"/>
              <a:pPr/>
              <a:t>14/05/2015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C9BD9-B3F0-4D90-848D-F24A4293B2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962CD-ECC0-45D9-8D23-2CDC4C403B24}" type="datetimeFigureOut">
              <a:rPr lang="en-US" smtClean="0"/>
              <a:pPr/>
              <a:t>14/05/2015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C9BD9-B3F0-4D90-848D-F24A4293B2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962CD-ECC0-45D9-8D23-2CDC4C403B24}" type="datetimeFigureOut">
              <a:rPr lang="en-US" smtClean="0"/>
              <a:pPr/>
              <a:t>14/05/2015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C9BD9-B3F0-4D90-848D-F24A4293B2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962CD-ECC0-45D9-8D23-2CDC4C403B24}" type="datetimeFigureOut">
              <a:rPr lang="en-US" smtClean="0"/>
              <a:pPr/>
              <a:t>14/05/2015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C9BD9-B3F0-4D90-848D-F24A4293B2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962CD-ECC0-45D9-8D23-2CDC4C403B24}" type="datetimeFigureOut">
              <a:rPr lang="en-US" smtClean="0"/>
              <a:pPr/>
              <a:t>14/05/2015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C9BD9-B3F0-4D90-848D-F24A4293B2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2916233"/>
            <a:ext cx="820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i="1" dirty="0" smtClean="0"/>
              <a:t>           Modelling and Inversion of AEM data </a:t>
            </a:r>
            <a:endParaRPr lang="en-US" sz="32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0" y="619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,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24578" name="Picture 2" descr="Fig 3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5920" y="1020167"/>
            <a:ext cx="5486400" cy="413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403648" y="5795972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      </a:t>
            </a:r>
            <a:r>
              <a:rPr lang="en-AU" i="1" dirty="0" smtClean="0"/>
              <a:t>Propagation of Electric Field( Induced Current ) in a half space </a:t>
            </a:r>
            <a:r>
              <a:rPr lang="en-AU" dirty="0" smtClean="0"/>
              <a:t>.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83768" y="5229200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i="1" dirty="0" smtClean="0"/>
              <a:t>Early Time </a:t>
            </a:r>
            <a:endParaRPr lang="en-US" sz="1600" i="1" dirty="0"/>
          </a:p>
        </p:txBody>
      </p:sp>
      <p:sp>
        <p:nvSpPr>
          <p:cNvPr id="11" name="Rectangle 10"/>
          <p:cNvSpPr/>
          <p:nvPr/>
        </p:nvSpPr>
        <p:spPr>
          <a:xfrm>
            <a:off x="5810645" y="5250686"/>
            <a:ext cx="10400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600" i="1" dirty="0" smtClean="0"/>
              <a:t>Late Time </a:t>
            </a:r>
            <a:endParaRPr lang="en-US" sz="1600" i="1" dirty="0"/>
          </a:p>
        </p:txBody>
      </p:sp>
      <p:sp>
        <p:nvSpPr>
          <p:cNvPr id="12" name="Rectangle 11"/>
          <p:cNvSpPr/>
          <p:nvPr/>
        </p:nvSpPr>
        <p:spPr>
          <a:xfrm>
            <a:off x="4039432" y="5250686"/>
            <a:ext cx="1468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600" i="1" dirty="0" smtClean="0"/>
              <a:t>Medium  Time  </a:t>
            </a:r>
            <a:endParaRPr lang="en-US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0" y="619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,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8" name="Picture 7" descr="Line1126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49197" y="621328"/>
            <a:ext cx="4971075" cy="576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23728" y="188640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 smtClean="0"/>
              <a:t>                  </a:t>
            </a:r>
            <a:r>
              <a:rPr lang="en-AU" b="1" i="1" dirty="0" err="1" smtClean="0"/>
              <a:t>Spectrem</a:t>
            </a:r>
            <a:r>
              <a:rPr lang="en-AU" b="1" i="1" dirty="0" smtClean="0"/>
              <a:t> EM : Line 11260 </a:t>
            </a:r>
            <a:endParaRPr lang="en-US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0" y="619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,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0" name="Picture 9" descr="EM2DFwd_06_sna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84842" y="620688"/>
            <a:ext cx="4619406" cy="5760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543723" y="188640"/>
            <a:ext cx="4332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i="1" dirty="0" smtClean="0"/>
              <a:t> </a:t>
            </a:r>
            <a:r>
              <a:rPr lang="en-AU" b="1" i="1" dirty="0" err="1" smtClean="0"/>
              <a:t>Spectrem</a:t>
            </a:r>
            <a:r>
              <a:rPr lang="en-AU" b="1" i="1" dirty="0" smtClean="0"/>
              <a:t> EM Forward Model  : Line 11250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0" y="619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,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43723" y="188640"/>
            <a:ext cx="4332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i="1" dirty="0" smtClean="0"/>
              <a:t> </a:t>
            </a:r>
            <a:r>
              <a:rPr lang="en-AU" b="1" i="1" dirty="0" err="1" smtClean="0"/>
              <a:t>Spectrem</a:t>
            </a:r>
            <a:r>
              <a:rPr lang="en-AU" b="1" i="1" dirty="0" smtClean="0"/>
              <a:t> EM Forward Model  : Line 11250 </a:t>
            </a:r>
            <a:endParaRPr lang="en-US" dirty="0"/>
          </a:p>
        </p:txBody>
      </p:sp>
      <p:pic>
        <p:nvPicPr>
          <p:cNvPr id="9" name="Picture 8" descr="EM2DFwd_04_sna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72874" y="621328"/>
            <a:ext cx="4619406" cy="576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563888" y="620688"/>
            <a:ext cx="1866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 smtClean="0"/>
              <a:t>Inversion method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251520" y="1484784"/>
            <a:ext cx="1945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 smtClean="0"/>
              <a:t>Objective function</a:t>
            </a:r>
            <a:endParaRPr lang="en-US" b="1" dirty="0"/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91880" y="1484784"/>
            <a:ext cx="1692000" cy="360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323528" y="2276872"/>
            <a:ext cx="1229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 smtClean="0"/>
              <a:t>Data misfit</a:t>
            </a:r>
            <a:endParaRPr lang="en-US" b="1" dirty="0"/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85464" y="2060848"/>
            <a:ext cx="3390792" cy="864000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251520" y="3244334"/>
            <a:ext cx="3360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 smtClean="0"/>
              <a:t>Model Roughness / Model Norm </a:t>
            </a:r>
            <a:endParaRPr lang="en-US" b="1" dirty="0"/>
          </a:p>
        </p:txBody>
      </p:sp>
      <p:pic>
        <p:nvPicPr>
          <p:cNvPr id="18444" name="Picture 1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35896" y="3212976"/>
            <a:ext cx="3465000" cy="540000"/>
          </a:xfrm>
          <a:prstGeom prst="rect">
            <a:avLst/>
          </a:prstGeom>
          <a:noFill/>
        </p:spPr>
      </p:pic>
      <p:pic>
        <p:nvPicPr>
          <p:cNvPr id="18443" name="Picture 1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79912" y="4653136"/>
            <a:ext cx="3670435" cy="630000"/>
          </a:xfrm>
          <a:prstGeom prst="rect">
            <a:avLst/>
          </a:prstGeom>
          <a:noFill/>
        </p:spPr>
      </p:pic>
      <p:pic>
        <p:nvPicPr>
          <p:cNvPr id="18442" name="Picture 10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07904" y="3861048"/>
            <a:ext cx="3656739" cy="630000"/>
          </a:xfrm>
          <a:prstGeom prst="rect">
            <a:avLst/>
          </a:prstGeom>
          <a:noFill/>
        </p:spPr>
      </p:pic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0" y="342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0" y="7810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83568" y="1052736"/>
            <a:ext cx="1048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/>
              <a:t>Minimize</a:t>
            </a:r>
            <a:endParaRPr lang="en-US" dirty="0"/>
          </a:p>
        </p:txBody>
      </p:sp>
      <p:sp>
        <p:nvSpPr>
          <p:cNvPr id="23569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23568" name="Picture 1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75856" y="1052736"/>
            <a:ext cx="2538000" cy="540000"/>
          </a:xfrm>
          <a:prstGeom prst="rect">
            <a:avLst/>
          </a:prstGeom>
          <a:noFill/>
        </p:spPr>
      </p:pic>
      <p:sp>
        <p:nvSpPr>
          <p:cNvPr id="23571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23570" name="Picture 18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3848" y="1628800"/>
            <a:ext cx="3348000" cy="360000"/>
          </a:xfrm>
          <a:prstGeom prst="rect">
            <a:avLst/>
          </a:prstGeom>
          <a:noFill/>
        </p:spPr>
      </p:pic>
      <p:sp>
        <p:nvSpPr>
          <p:cNvPr id="23572" name="Rectangle 20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574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23573" name="Picture 2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75856" y="2420888"/>
            <a:ext cx="3622500" cy="450000"/>
          </a:xfrm>
          <a:prstGeom prst="rect">
            <a:avLst/>
          </a:prstGeom>
          <a:noFill/>
        </p:spPr>
      </p:pic>
      <p:sp>
        <p:nvSpPr>
          <p:cNvPr id="23575" name="Rectangle 23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577" name="Rectangle 2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23576" name="Picture 2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47864" y="3140968"/>
            <a:ext cx="2115000" cy="450000"/>
          </a:xfrm>
          <a:prstGeom prst="rect">
            <a:avLst/>
          </a:prstGeom>
          <a:noFill/>
        </p:spPr>
      </p:pic>
      <p:sp>
        <p:nvSpPr>
          <p:cNvPr id="30" name="Rectangle 29"/>
          <p:cNvSpPr/>
          <p:nvPr/>
        </p:nvSpPr>
        <p:spPr>
          <a:xfrm>
            <a:off x="683568" y="3933056"/>
            <a:ext cx="1019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/>
              <a:t>We want</a:t>
            </a:r>
            <a:endParaRPr lang="en-US" dirty="0"/>
          </a:p>
        </p:txBody>
      </p:sp>
      <p:sp>
        <p:nvSpPr>
          <p:cNvPr id="23579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23578" name="Picture 26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47864" y="4005064"/>
            <a:ext cx="720000" cy="540000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683568" y="4859868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/>
              <a:t>Solution is</a:t>
            </a:r>
            <a:endParaRPr lang="en-US" dirty="0"/>
          </a:p>
        </p:txBody>
      </p:sp>
      <p:sp>
        <p:nvSpPr>
          <p:cNvPr id="23581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23580" name="Picture 28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9712" y="4869160"/>
            <a:ext cx="6456522" cy="540000"/>
          </a:xfrm>
          <a:prstGeom prst="rect">
            <a:avLst/>
          </a:prstGeom>
          <a:noFill/>
        </p:spPr>
      </p:pic>
      <p:sp>
        <p:nvSpPr>
          <p:cNvPr id="23583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23582" name="Picture 30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9710" y="5445223"/>
            <a:ext cx="4010488" cy="63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1640" y="908720"/>
            <a:ext cx="62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i="1" dirty="0" smtClean="0"/>
              <a:t>                      Inversion Strategy at each iteration    </a:t>
            </a:r>
            <a:endParaRPr lang="en-US" sz="2000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162880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.           </a:t>
            </a:r>
            <a:r>
              <a:rPr lang="en-AU" i="1" dirty="0" smtClean="0"/>
              <a:t>Forward model and Sensitivity Matrix Calculated 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2276872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  </a:t>
            </a:r>
            <a:r>
              <a:rPr lang="en-AU" i="1" dirty="0" smtClean="0"/>
              <a:t>.           Data Misfit obtained   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331640" y="2852936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 smtClean="0"/>
              <a:t>.            Analysis of Sensitivity Matrix results in ordering  parameters in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835696" y="3212976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   </a:t>
            </a:r>
            <a:r>
              <a:rPr lang="en-AU" i="1" dirty="0" smtClean="0"/>
              <a:t>terms of their importance or sensitivity to data .  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1259632" y="3717032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  </a:t>
            </a:r>
            <a:r>
              <a:rPr lang="en-AU" i="1" dirty="0" smtClean="0"/>
              <a:t>.          Use Relative Singular Value Truncation ( RSVT ) parameter </a:t>
            </a:r>
            <a:endParaRPr lang="en-US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1907704" y="4005064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 smtClean="0"/>
              <a:t>to damp changes in parameters ordered by their </a:t>
            </a:r>
            <a:r>
              <a:rPr lang="en-AU" i="1" dirty="0" smtClean="0"/>
              <a:t>sensitivity </a:t>
            </a:r>
            <a:r>
              <a:rPr lang="en-AU" i="1" dirty="0" smtClean="0"/>
              <a:t>to data </a:t>
            </a:r>
            <a:r>
              <a:rPr lang="en-AU" i="1" dirty="0" smtClean="0"/>
              <a:t>( Estimate regularization  parameter beta ).  </a:t>
            </a:r>
            <a:endParaRPr 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1187624" y="4787860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 smtClean="0"/>
              <a:t>    .        If updated model results in reduction in data misfit start new iteration 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35696" y="5157192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 smtClean="0"/>
              <a:t>with a reduced RSVT parameter ( less damping ) 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SVT2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268760"/>
            <a:ext cx="3706993" cy="3600000"/>
          </a:xfrm>
          <a:prstGeom prst="rect">
            <a:avLst/>
          </a:prstGeom>
        </p:spPr>
      </p:pic>
      <p:pic>
        <p:nvPicPr>
          <p:cNvPr id="5" name="Picture 4" descr="RSVT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6016" y="1268760"/>
            <a:ext cx="3700000" cy="360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31640" y="494116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 smtClean="0"/>
              <a:t>Parameter Importance 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5148064" y="494116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      </a:t>
            </a:r>
            <a:r>
              <a:rPr lang="en-AU" i="1" dirty="0" smtClean="0"/>
              <a:t>Parameter Importance 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2339752" y="404664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 smtClean="0"/>
              <a:t>        RSVT parameter damping functions </a:t>
            </a:r>
            <a:endParaRPr lang="en-US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SVT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052736"/>
            <a:ext cx="3700000" cy="3600000"/>
          </a:xfrm>
          <a:prstGeom prst="rect">
            <a:avLst/>
          </a:prstGeom>
        </p:spPr>
      </p:pic>
      <p:pic>
        <p:nvPicPr>
          <p:cNvPr id="6" name="Picture 5" descr="RSVT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8024" y="1052736"/>
            <a:ext cx="3764211" cy="360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19672" y="4797152"/>
            <a:ext cx="234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i="1" dirty="0" smtClean="0"/>
              <a:t>Parameter Importance </a:t>
            </a:r>
            <a:endParaRPr lang="en-US" i="1" dirty="0"/>
          </a:p>
        </p:txBody>
      </p:sp>
      <p:sp>
        <p:nvSpPr>
          <p:cNvPr id="8" name="Rectangle 7"/>
          <p:cNvSpPr/>
          <p:nvPr/>
        </p:nvSpPr>
        <p:spPr>
          <a:xfrm>
            <a:off x="5508104" y="4787860"/>
            <a:ext cx="234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i="1" dirty="0" smtClean="0"/>
              <a:t>Parameter Importance 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2730053" y="260648"/>
            <a:ext cx="3683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i="1" dirty="0" smtClean="0"/>
              <a:t> RSVT parameter damping functions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bjective_Func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3728" y="789012"/>
            <a:ext cx="5667375" cy="5448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5696" y="1886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 smtClean="0"/>
              <a:t>                       How does inversion algorithm work ? 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 1-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412776"/>
            <a:ext cx="4710112" cy="411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39552" y="764704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 smtClean="0"/>
              <a:t>              Physics of Electromagnetic Method  for  time varying magnetic fields </a:t>
            </a:r>
            <a:r>
              <a:rPr lang="en-AU" b="1" dirty="0" smtClean="0"/>
              <a:t>. 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d_Objective_Func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268760"/>
            <a:ext cx="7542977" cy="432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1760" y="5949280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 smtClean="0"/>
              <a:t>Objective ( Error ) Function for two variables </a:t>
            </a:r>
            <a:endParaRPr lang="en-US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g_Iteration_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5735" y="548680"/>
            <a:ext cx="5013490" cy="576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7784" y="116632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 smtClean="0"/>
              <a:t>                                Iteration 1 </a:t>
            </a:r>
            <a:endParaRPr lang="en-US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7784" y="116632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 smtClean="0"/>
              <a:t>                                Iteration  3 </a:t>
            </a:r>
            <a:endParaRPr lang="en-US" b="1" i="1" dirty="0"/>
          </a:p>
        </p:txBody>
      </p:sp>
      <p:pic>
        <p:nvPicPr>
          <p:cNvPr id="6" name="Picture 5" descr="Deg_Iteration_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6822" y="621328"/>
            <a:ext cx="5013490" cy="576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7784" y="116632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 smtClean="0"/>
              <a:t>                                   Iteration  5 </a:t>
            </a:r>
            <a:endParaRPr lang="en-US" b="1" i="1" dirty="0"/>
          </a:p>
        </p:txBody>
      </p:sp>
      <p:pic>
        <p:nvPicPr>
          <p:cNvPr id="4" name="Picture 3" descr="Deg_Iteration_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3768" y="548680"/>
            <a:ext cx="5013490" cy="576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7784" y="116632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 smtClean="0"/>
              <a:t>                                   Iteration  10 </a:t>
            </a:r>
            <a:endParaRPr lang="en-US" b="1" i="1" dirty="0"/>
          </a:p>
        </p:txBody>
      </p:sp>
      <p:pic>
        <p:nvPicPr>
          <p:cNvPr id="6" name="Picture 5" descr="Deg_Iteration_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0838" y="621328"/>
            <a:ext cx="5013490" cy="576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7784" y="116632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 smtClean="0"/>
              <a:t>                                   Iteration  15 </a:t>
            </a:r>
            <a:endParaRPr lang="en-US" b="1" i="1" dirty="0"/>
          </a:p>
        </p:txBody>
      </p:sp>
      <p:pic>
        <p:nvPicPr>
          <p:cNvPr id="4" name="Picture 3" descr="Deg_Iteration_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0838" y="549320"/>
            <a:ext cx="5013490" cy="576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7784" y="116632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 smtClean="0"/>
              <a:t>                                   Iteration  20</a:t>
            </a:r>
            <a:endParaRPr lang="en-US" b="1" i="1" dirty="0"/>
          </a:p>
        </p:txBody>
      </p:sp>
      <p:pic>
        <p:nvPicPr>
          <p:cNvPr id="6" name="Picture 5" descr="Deg_Iteration_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5776" y="549320"/>
            <a:ext cx="5013490" cy="576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7784" y="116632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 smtClean="0"/>
              <a:t>                                   Iteration  30</a:t>
            </a:r>
            <a:endParaRPr lang="en-US" b="1" i="1" dirty="0"/>
          </a:p>
        </p:txBody>
      </p:sp>
      <p:pic>
        <p:nvPicPr>
          <p:cNvPr id="4" name="Picture 3" descr="Deg_Iteration_3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5776" y="549320"/>
            <a:ext cx="5013490" cy="576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0" y="619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,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0" name="Picture 9" descr="EM2DFwd_06_sna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16890" y="620688"/>
            <a:ext cx="4619406" cy="5760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543723" y="188640"/>
            <a:ext cx="4332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i="1" dirty="0" smtClean="0"/>
              <a:t> </a:t>
            </a:r>
            <a:r>
              <a:rPr lang="en-AU" b="1" i="1" dirty="0" err="1" smtClean="0"/>
              <a:t>Spectrem</a:t>
            </a:r>
            <a:r>
              <a:rPr lang="en-AU" b="1" i="1" dirty="0" smtClean="0"/>
              <a:t> EM Forward Model  : Line 11250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0" y="619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,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2564904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i="1" dirty="0" smtClean="0"/>
              <a:t>              Inverting simultaneously  with  X and Z components </a:t>
            </a:r>
            <a:endParaRPr lang="en-US" sz="2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 1-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764704"/>
            <a:ext cx="4645025" cy="457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907704" y="5949280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       </a:t>
            </a:r>
            <a:r>
              <a:rPr lang="en-AU" i="1" dirty="0" smtClean="0"/>
              <a:t>Induced currents are interactive and modify each other </a:t>
            </a:r>
            <a:r>
              <a:rPr lang="en-AU" dirty="0" smtClean="0"/>
              <a:t>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0" y="619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,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9" name="Picture 8" descr="Line_11250_Z_onl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3179" y="405344"/>
            <a:ext cx="5525125" cy="61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35896" y="4462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 </a:t>
            </a:r>
            <a:r>
              <a:rPr lang="en-AU" b="1" i="1" dirty="0" smtClean="0"/>
              <a:t>Z Component only </a:t>
            </a:r>
            <a:endParaRPr lang="en-US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0" y="619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,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8" name="Picture 7" descr="Line11250_Z_Componen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9462" y="477352"/>
            <a:ext cx="5326834" cy="612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87051" y="44624"/>
            <a:ext cx="2303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i="1" dirty="0" smtClean="0"/>
              <a:t> X  and Z Components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0" y="619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,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8" name="Picture 7" descr="Line11250_X_onl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9462" y="333336"/>
            <a:ext cx="5326834" cy="612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87051" y="-27384"/>
            <a:ext cx="20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i="1" dirty="0" smtClean="0"/>
              <a:t>X  </a:t>
            </a:r>
            <a:r>
              <a:rPr lang="en-AU" b="1" i="1" dirty="0" smtClean="0"/>
              <a:t>Component only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0" y="619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,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9" name="Picture 8" descr="Line11250_X_Componen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1470" y="405344"/>
            <a:ext cx="5326834" cy="612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689728" y="35332"/>
            <a:ext cx="22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i="1" dirty="0" smtClean="0"/>
              <a:t>X  and Z Components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0" y="619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,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9" name="Picture 8" descr="Line_11250_Z_onl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8064" y="1340768"/>
            <a:ext cx="3250074" cy="3600000"/>
          </a:xfrm>
          <a:prstGeom prst="rect">
            <a:avLst/>
          </a:prstGeom>
        </p:spPr>
      </p:pic>
      <p:pic>
        <p:nvPicPr>
          <p:cNvPr id="8" name="Picture 7" descr="Deg_Iteration_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3648" y="1341168"/>
            <a:ext cx="3133431" cy="360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85300" y="5157192"/>
            <a:ext cx="1466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i="1" dirty="0" smtClean="0"/>
              <a:t> Iteration  10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084168" y="5147900"/>
            <a:ext cx="1466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i="1" dirty="0" smtClean="0"/>
              <a:t> Iteration  </a:t>
            </a:r>
            <a:r>
              <a:rPr lang="en-AU" b="1" i="1" dirty="0" smtClean="0"/>
              <a:t>25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26238" y="548680"/>
            <a:ext cx="1969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i="1" dirty="0" smtClean="0"/>
              <a:t>Z Component only </a:t>
            </a:r>
            <a:endParaRPr lang="en-US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0" y="619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,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71600" y="1763524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 smtClean="0"/>
              <a:t>.  Whenever possible inversion should always be using X and Z Components .</a:t>
            </a:r>
            <a:endParaRPr lang="en-US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971600" y="2699628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 smtClean="0"/>
              <a:t>.  This will result in a longer ( almost twice ) processing time </a:t>
            </a:r>
            <a:r>
              <a:rPr lang="en-AU" dirty="0" smtClean="0"/>
              <a:t>.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43608" y="370774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. </a:t>
            </a:r>
            <a:r>
              <a:rPr lang="en-AU" b="1" i="1" dirty="0" smtClean="0"/>
              <a:t>In some cases data quality ( particularly X ) may not permit this  </a:t>
            </a:r>
            <a:r>
              <a:rPr lang="en-AU" dirty="0" smtClean="0"/>
              <a:t>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3082" name="Object 10"/>
          <p:cNvGraphicFramePr>
            <a:graphicFrameLocks noChangeAspect="1"/>
          </p:cNvGraphicFramePr>
          <p:nvPr/>
        </p:nvGraphicFramePr>
        <p:xfrm>
          <a:off x="3707904" y="1196752"/>
          <a:ext cx="1727200" cy="719137"/>
        </p:xfrm>
        <a:graphic>
          <a:graphicData uri="http://schemas.openxmlformats.org/presentationml/2006/ole">
            <p:oleObj spid="_x0000_s3082" name="Equation" r:id="rId3" imgW="799753" imgH="330057" progId="Equation.3">
              <p:embed/>
            </p:oleObj>
          </a:graphicData>
        </a:graphic>
      </p:graphicFrame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3084" name="Object 12"/>
          <p:cNvGraphicFramePr>
            <a:graphicFrameLocks noChangeAspect="1"/>
          </p:cNvGraphicFramePr>
          <p:nvPr/>
        </p:nvGraphicFramePr>
        <p:xfrm>
          <a:off x="3635896" y="2060848"/>
          <a:ext cx="2159000" cy="719137"/>
        </p:xfrm>
        <a:graphic>
          <a:graphicData uri="http://schemas.openxmlformats.org/presentationml/2006/ole">
            <p:oleObj spid="_x0000_s3084" name="Equation" r:id="rId4" imgW="1002865" imgH="330057" progId="Equation.3">
              <p:embed/>
            </p:oleObj>
          </a:graphicData>
        </a:graphic>
      </p:graphicFrame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3086" name="Object 14"/>
          <p:cNvGraphicFramePr>
            <a:graphicFrameLocks noChangeAspect="1"/>
          </p:cNvGraphicFramePr>
          <p:nvPr/>
        </p:nvGraphicFramePr>
        <p:xfrm>
          <a:off x="4139952" y="3068960"/>
          <a:ext cx="1166813" cy="360363"/>
        </p:xfrm>
        <a:graphic>
          <a:graphicData uri="http://schemas.openxmlformats.org/presentationml/2006/ole">
            <p:oleObj spid="_x0000_s3086" name="Equation" r:id="rId5" imgW="520700" imgH="165100" progId="Equation.3">
              <p:embed/>
            </p:oleObj>
          </a:graphicData>
        </a:graphic>
      </p:graphicFrame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0" y="619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,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3089" name="Object 17"/>
          <p:cNvGraphicFramePr>
            <a:graphicFrameLocks noChangeAspect="1"/>
          </p:cNvGraphicFramePr>
          <p:nvPr/>
        </p:nvGraphicFramePr>
        <p:xfrm>
          <a:off x="4211960" y="3717032"/>
          <a:ext cx="1212850" cy="719137"/>
        </p:xfrm>
        <a:graphic>
          <a:graphicData uri="http://schemas.openxmlformats.org/presentationml/2006/ole">
            <p:oleObj spid="_x0000_s3089" name="Equation" r:id="rId6" imgW="558800" imgH="330200" progId="Equation.3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51520" y="404664"/>
            <a:ext cx="874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 smtClean="0">
                <a:solidFill>
                  <a:schemeClr val="tx2"/>
                </a:solidFill>
              </a:rPr>
              <a:t>             Maxwell’ s Equations  for  time varying electric ( E ) and magnetic ( H ) fields </a:t>
            </a:r>
            <a:r>
              <a:rPr lang="en-AU" b="1" dirty="0" smtClean="0"/>
              <a:t>.  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03648" y="5661248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 smtClean="0">
                <a:solidFill>
                  <a:schemeClr val="tx2"/>
                </a:solidFill>
              </a:rPr>
              <a:t>Four differential equations' are coupled and for most cases only    numerical solutions can be  used to calculate the </a:t>
            </a:r>
            <a:r>
              <a:rPr lang="en-AU" b="1" i="1" dirty="0" smtClean="0">
                <a:solidFill>
                  <a:schemeClr val="tx2"/>
                </a:solidFill>
              </a:rPr>
              <a:t>E</a:t>
            </a:r>
            <a:r>
              <a:rPr lang="en-AU" i="1" dirty="0" smtClean="0">
                <a:solidFill>
                  <a:schemeClr val="tx2"/>
                </a:solidFill>
              </a:rPr>
              <a:t> and </a:t>
            </a:r>
            <a:r>
              <a:rPr lang="en-AU" b="1" i="1" dirty="0" smtClean="0">
                <a:solidFill>
                  <a:schemeClr val="tx2"/>
                </a:solidFill>
              </a:rPr>
              <a:t>H</a:t>
            </a:r>
            <a:r>
              <a:rPr lang="en-AU" i="1" dirty="0" smtClean="0">
                <a:solidFill>
                  <a:schemeClr val="tx2"/>
                </a:solidFill>
              </a:rPr>
              <a:t> fields </a:t>
            </a:r>
            <a:r>
              <a:rPr lang="en-AU" dirty="0" smtClean="0"/>
              <a:t>.  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16216" y="1268760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 smtClean="0"/>
              <a:t>(Faraday’s Law ) 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6516216" y="213285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 smtClean="0"/>
              <a:t>(Ampere’s Law 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405697" y="3779748"/>
            <a:ext cx="1880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i="1" dirty="0" smtClean="0"/>
              <a:t>     ( Gauss’s Law 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444208" y="306896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   ( </a:t>
            </a:r>
            <a:r>
              <a:rPr lang="en-AU" i="1" dirty="0" smtClean="0"/>
              <a:t>un-named</a:t>
            </a:r>
            <a:r>
              <a:rPr lang="en-AU" dirty="0" smtClean="0"/>
              <a:t> )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87624" y="2020778"/>
            <a:ext cx="770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i="1" dirty="0" smtClean="0"/>
              <a:t>   .           </a:t>
            </a:r>
            <a:r>
              <a:rPr lang="en-AU" sz="2000" b="1" i="1" dirty="0" smtClean="0"/>
              <a:t>Solutions  </a:t>
            </a:r>
            <a:r>
              <a:rPr lang="en-AU" sz="2000" b="1" i="1" dirty="0" smtClean="0"/>
              <a:t>for  1D ( layered ) section are </a:t>
            </a:r>
            <a:r>
              <a:rPr lang="en-AU" sz="2000" b="1" i="1" dirty="0" smtClean="0"/>
              <a:t>analytic(formula)  </a:t>
            </a:r>
            <a:r>
              <a:rPr lang="en-AU" sz="2000" b="1" dirty="0" smtClean="0"/>
              <a:t>. 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331640" y="2668850"/>
            <a:ext cx="66247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i="1" dirty="0" smtClean="0"/>
              <a:t>.           2.5 D ( 2D section , 3D source ) solutions are numerical </a:t>
            </a:r>
            <a:r>
              <a:rPr lang="en-AU" dirty="0" smtClean="0"/>
              <a:t>.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31640" y="2987660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.            </a:t>
            </a:r>
            <a:r>
              <a:rPr lang="en-AU" b="1" i="1" dirty="0" smtClean="0"/>
              <a:t>2.5 D solutions utilize the  the Finite Element Method ( FEM ) </a:t>
            </a:r>
            <a:endParaRPr lang="en-US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2123728" y="755412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 smtClean="0"/>
              <a:t>                    Maxwell Equations Solutions </a:t>
            </a:r>
            <a:endParaRPr lang="en-US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4521894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 smtClean="0"/>
              <a:t>In contrast to potential field ( static Magnetic and Gravity )  these solutions are complex </a:t>
            </a:r>
          </a:p>
          <a:p>
            <a:r>
              <a:rPr lang="en-AU" i="1" dirty="0" smtClean="0"/>
              <a:t>because the solutions are required for  interacting sources for the measured magnetic field  ( currents )  , and for   the terms which link the currents to the measured magnetic field .These quantities are   model (conductivity ) and  transmitter location   dependent  .  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sh_gri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404664"/>
            <a:ext cx="6831368" cy="612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43179" y="-27384"/>
            <a:ext cx="285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i="1" dirty="0" err="1" smtClean="0"/>
              <a:t>Maxwells</a:t>
            </a:r>
            <a:r>
              <a:rPr lang="en-AU" b="1" i="1" dirty="0" smtClean="0"/>
              <a:t> Equations in FEM </a:t>
            </a:r>
            <a:endParaRPr 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051720" y="3356992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i="1" dirty="0" smtClean="0"/>
              <a:t>Model  constructed  from cells ( mesh elements  ) assigned  resistivity values . </a:t>
            </a:r>
            <a:endParaRPr lang="en-US" sz="1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907704" y="5661248"/>
            <a:ext cx="5976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i="1" dirty="0" smtClean="0"/>
              <a:t>          At each  elements  8 nodes , solutions for</a:t>
            </a:r>
            <a:r>
              <a:rPr lang="en-AU" sz="1400" b="1" i="1" dirty="0" smtClean="0"/>
              <a:t> E </a:t>
            </a:r>
            <a:r>
              <a:rPr lang="en-AU" sz="1400" i="1" dirty="0" smtClean="0"/>
              <a:t>and </a:t>
            </a:r>
            <a:r>
              <a:rPr lang="en-AU" sz="1400" b="1" i="1" dirty="0" smtClean="0"/>
              <a:t>H</a:t>
            </a:r>
            <a:r>
              <a:rPr lang="en-AU" sz="1400" i="1" dirty="0" smtClean="0"/>
              <a:t> fields obtained .</a:t>
            </a:r>
            <a:endParaRPr lang="en-US" sz="14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3131840" y="5939988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i="1" dirty="0" smtClean="0"/>
              <a:t>There are 16 unknowns for each element 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3808" y="179348"/>
            <a:ext cx="3404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i="1" dirty="0" smtClean="0"/>
              <a:t>2.5 D </a:t>
            </a:r>
            <a:r>
              <a:rPr lang="en-AU" b="1" i="1" dirty="0" err="1" smtClean="0"/>
              <a:t>Maxwells</a:t>
            </a:r>
            <a:r>
              <a:rPr lang="en-AU" b="1" i="1" dirty="0" smtClean="0"/>
              <a:t> </a:t>
            </a:r>
            <a:r>
              <a:rPr lang="en-AU" b="1" i="1" dirty="0" smtClean="0"/>
              <a:t>Equations in FEM </a:t>
            </a:r>
            <a:endParaRPr lang="en-US" b="1" i="1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88" y="908720"/>
            <a:ext cx="262890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TextBox 78"/>
          <p:cNvSpPr txBox="1"/>
          <p:nvPr/>
        </p:nvSpPr>
        <p:spPr>
          <a:xfrm>
            <a:off x="467544" y="1124744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 smtClean="0"/>
              <a:t>Fields inside each element are estimated using a set of 8 polynomials related to solutions for E and H fields at 8 nodes . </a:t>
            </a:r>
            <a:endParaRPr lang="en-US" i="1" dirty="0"/>
          </a:p>
        </p:txBody>
      </p:sp>
      <p:sp>
        <p:nvSpPr>
          <p:cNvPr id="80" name="TextBox 79"/>
          <p:cNvSpPr txBox="1"/>
          <p:nvPr/>
        </p:nvSpPr>
        <p:spPr>
          <a:xfrm>
            <a:off x="467544" y="2132856"/>
            <a:ext cx="4464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 smtClean="0"/>
              <a:t>Element size has to be sufficiently small  so that EM fields are accurately evaluated inside the element .   Greater conductivities  require smaller cell sizes . </a:t>
            </a:r>
            <a:endParaRPr lang="en-US" i="1" dirty="0"/>
          </a:p>
        </p:txBody>
      </p:sp>
      <p:sp>
        <p:nvSpPr>
          <p:cNvPr id="81" name="TextBox 80"/>
          <p:cNvSpPr txBox="1"/>
          <p:nvPr/>
        </p:nvSpPr>
        <p:spPr>
          <a:xfrm>
            <a:off x="323528" y="4581128"/>
            <a:ext cx="88204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i="1" dirty="0" smtClean="0"/>
              <a:t>Solutions  require solving for 10’s of thousands unknowns for each transmitter location ( station ) and frequency ( time ) . To achieve reasonable processing times this necessitates paralleling the code on multiprocessor units and using specialized solvers for matrix operations  </a:t>
            </a:r>
            <a:r>
              <a:rPr lang="en-AU" sz="2400" dirty="0" smtClean="0"/>
              <a:t>. </a:t>
            </a:r>
            <a:endParaRPr lang="en-US" sz="2400" dirty="0"/>
          </a:p>
        </p:txBody>
      </p:sp>
      <p:sp>
        <p:nvSpPr>
          <p:cNvPr id="82" name="TextBox 81"/>
          <p:cNvSpPr txBox="1"/>
          <p:nvPr/>
        </p:nvSpPr>
        <p:spPr>
          <a:xfrm>
            <a:off x="5494450" y="620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502562" y="61139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582682" y="62068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7740352" y="184482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7740352" y="320368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>
                <a:solidFill>
                  <a:srgbClr val="FF0000"/>
                </a:solidFill>
              </a:rPr>
              <a:t>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588224" y="321297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494450" y="321297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>
                <a:solidFill>
                  <a:srgbClr val="FF0000"/>
                </a:solidFill>
              </a:rPr>
              <a:t>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206418" y="190754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>
                <a:solidFill>
                  <a:srgbClr val="FF0000"/>
                </a:solidFill>
              </a:rPr>
              <a:t>8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47664" y="332656"/>
            <a:ext cx="5400000" cy="153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844824"/>
            <a:ext cx="5400000" cy="1479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4000500" y="881063"/>
            <a:ext cx="1800000" cy="5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47664" y="3284984"/>
            <a:ext cx="5400000" cy="16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47664" y="4869160"/>
            <a:ext cx="5400000" cy="15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0" y="619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,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25" y="285750"/>
            <a:ext cx="7143750" cy="628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3806</TotalTime>
  <Words>618</Words>
  <Application>Microsoft Office PowerPoint</Application>
  <PresentationFormat>On-screen Show (4:3)</PresentationFormat>
  <Paragraphs>98</Paragraphs>
  <Slides>35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Office Theme</vt:lpstr>
      <vt:lpstr>Equation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Jovan</dc:creator>
  <cp:lastModifiedBy>Jovan</cp:lastModifiedBy>
  <cp:revision>57</cp:revision>
  <dcterms:created xsi:type="dcterms:W3CDTF">2015-05-12T01:42:48Z</dcterms:created>
  <dcterms:modified xsi:type="dcterms:W3CDTF">2015-05-14T22:22:30Z</dcterms:modified>
</cp:coreProperties>
</file>